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3"/>
  </p:notesMasterIdLst>
  <p:sldIdLst>
    <p:sldId id="256" r:id="rId2"/>
  </p:sldIdLst>
  <p:sldSz cx="9601200" cy="12801600" type="A3"/>
  <p:notesSz cx="6858000" cy="9144000"/>
  <p:embeddedFontLst>
    <p:embeddedFont>
      <p:font typeface="Arial Narrow" panose="020B0606020202030204" pitchFamily="34" charset="0"/>
      <p:regular r:id="rId4"/>
      <p:bold r:id="rId5"/>
      <p:italic r:id="rId6"/>
      <p:boldItalic r:id="rId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08D840-C4B9-CE60-01BF-8701FAD79C6E}" name="Kari Jyrkkä" initials="KJ" userId="S::kajyrkka@oamk.fi::0182d398-07c2-4430-a729-36d10ccea24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B7CD"/>
    <a:srgbClr val="6582B1"/>
    <a:srgbClr val="A7CACD"/>
    <a:srgbClr val="6AA6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668" y="-7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ableStyles" Target="tableStyles.xml"/><Relationship Id="rId5" Type="http://schemas.openxmlformats.org/officeDocument/2006/relationships/font" Target="fonts/font2.fntdata"/><Relationship Id="rId10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43125" y="685800"/>
            <a:ext cx="257174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fi-FI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fi-FI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hree contents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50215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344564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3"/>
          </p:nvPr>
        </p:nvSpPr>
        <p:spPr>
          <a:xfrm>
            <a:off x="6389132" y="2735385"/>
            <a:ext cx="2813821" cy="854898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502152" y="2757268"/>
            <a:ext cx="8700800" cy="852710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00"/>
              </a:spcBef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wo conten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502152" y="2765250"/>
            <a:ext cx="4307340" cy="8519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2"/>
          </p:nvPr>
        </p:nvSpPr>
        <p:spPr>
          <a:xfrm>
            <a:off x="4898392" y="2765250"/>
            <a:ext cx="4304562" cy="85191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Font typeface="Arial Narrow"/>
              <a:buNone/>
              <a:defRPr sz="15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320"/>
              </a:spcBef>
              <a:buClr>
                <a:schemeClr val="dk1"/>
              </a:buClr>
              <a:buFont typeface="Arial Narrow"/>
              <a:buNone/>
              <a:defRPr sz="16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360260" marR="0" lvl="5" indent="-140810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971216" marR="0" lvl="6" indent="-142166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582173" marR="0" lvl="7" indent="-143523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5193129" marR="0" lvl="8" indent="-144879" algn="l" rtl="0">
              <a:spcBef>
                <a:spcPts val="540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502152" y="909737"/>
            <a:ext cx="8700800" cy="7971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Arial Narrow"/>
              <a:buNone/>
              <a:defRPr sz="32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ftr" idx="11"/>
          </p:nvPr>
        </p:nvSpPr>
        <p:spPr>
          <a:xfrm>
            <a:off x="502152" y="1720777"/>
            <a:ext cx="8700800" cy="6450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300" b="0" i="0" u="none" strike="noStrike" cap="none">
                <a:solidFill>
                  <a:srgbClr val="7F7F7F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610956" marR="0" lvl="1" indent="-1356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221913" marR="0" lvl="2" indent="-2713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32869" marR="0" lvl="3" indent="-4068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443825" marR="0" lvl="4" indent="-542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3054782" marR="0" lvl="5" indent="-6781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665738" marR="0" lvl="6" indent="-8137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4276695" marR="0" lvl="7" indent="-949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887651" marR="0" lvl="8" indent="-1085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cxnSp>
        <p:nvCxnSpPr>
          <p:cNvPr id="12" name="Shape 12"/>
          <p:cNvCxnSpPr/>
          <p:nvPr/>
        </p:nvCxnSpPr>
        <p:spPr>
          <a:xfrm>
            <a:off x="502152" y="2479383"/>
            <a:ext cx="8700800" cy="0"/>
          </a:xfrm>
          <a:prstGeom prst="straightConnector1">
            <a:avLst/>
          </a:prstGeom>
          <a:noFill/>
          <a:ln w="9525" cap="flat" cmpd="sng">
            <a:solidFill>
              <a:srgbClr val="FC740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Shape 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43828" y="308876"/>
            <a:ext cx="2886456" cy="36271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487427" y="11666664"/>
            <a:ext cx="8700800" cy="284477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fi-FI" sz="1200" b="0" i="0" u="none" strike="noStrike" cap="none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29" name="Shape 29"/>
          <p:cNvSpPr/>
          <p:nvPr/>
        </p:nvSpPr>
        <p:spPr>
          <a:xfrm>
            <a:off x="383464" y="11951141"/>
            <a:ext cx="8700800" cy="607134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>
              <a:buSzPct val="25000"/>
            </a:pPr>
            <a:endParaRPr lang="fi-FI" sz="1200" dirty="0">
              <a:solidFill>
                <a:srgbClr val="7F7F7F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83464" y="2735385"/>
            <a:ext cx="2932510" cy="8931274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Projektin tavoite</a:t>
            </a: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dirty="0"/>
              <a:t>Tehtävänämme oli rakentaa kiihty-vyysanturidataa käsittelevä järjes-telmä. nRF 5340 –kehitysalusta lukee kiihtyvyysanturia, laskee anturin suun-nan ja lähettää suuntatiedon Bluetooth LE -yhteyden yli Raspberry Pi 4 -laitteelle (Kuva 1). Raspberry Pi lähettää vastaanotetun tiedon Linux-serverillä sijaitsevaan MySQL-tieto-kantaan. Samalla tutustuimme scrum-metodologiaan ja kanban-tauluihin.</a:t>
            </a:r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eaLnBrk="0" hangingPunct="0">
              <a:spcAft>
                <a:spcPts val="300"/>
              </a:spcAft>
              <a:buSzPct val="25000"/>
            </a:pPr>
            <a:r>
              <a:rPr lang="fi-FI" sz="1500" b="0" i="1" u="none" strike="noStrike" cap="none" dirty="0">
                <a:latin typeface="Arial Narrow"/>
                <a:ea typeface="Arial Narrow"/>
                <a:cs typeface="Arial Narrow"/>
                <a:sym typeface="Arial Narrow"/>
              </a:rPr>
              <a:t>KUVA 1. </a:t>
            </a:r>
            <a:r>
              <a:rPr lang="fi-FI" i="1" dirty="0"/>
              <a:t>Järjestelmän komponentit</a:t>
            </a:r>
            <a:endParaRPr lang="fi-FI" sz="1500" b="0" i="1" u="none" strike="noStrike" cap="none"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eaLnBrk="0" hangingPunct="0">
              <a:spcAft>
                <a:spcPts val="300"/>
              </a:spcAft>
              <a:buSzPct val="25000"/>
            </a:pPr>
            <a:endParaRPr lang="fi-FI" b="1" dirty="0"/>
          </a:p>
          <a:p>
            <a:pPr marL="0" marR="0" lvl="0" indent="0" algn="l" rtl="0" eaLnBrk="0" hangingPunc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nRF 5340 DK ja AXDL [???] (anturi)</a:t>
            </a:r>
          </a:p>
          <a:p>
            <a:pPr algn="just" eaLnBrk="0" hangingPunct="0">
              <a:spcAft>
                <a:spcPts val="300"/>
              </a:spcAft>
              <a:buSzPct val="25000"/>
            </a:pPr>
            <a:r>
              <a:rPr lang="fi-FI" dirty="0"/>
              <a:t>-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3315972" y="2735385"/>
            <a:ext cx="3058555" cy="8931274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Raspberry Pi 4</a:t>
            </a: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-</a:t>
            </a:r>
          </a:p>
          <a:p>
            <a:pPr algn="just">
              <a:spcAft>
                <a:spcPts val="300"/>
              </a:spcAft>
              <a:buSzPct val="25000"/>
            </a:pPr>
            <a:endParaRPr lang="fi-FI" dirty="0"/>
          </a:p>
          <a:p>
            <a:pPr algn="just">
              <a:spcAft>
                <a:spcPts val="300"/>
              </a:spcAft>
              <a:buSzPct val="25000"/>
            </a:pPr>
            <a:endParaRPr lang="fi-FI" dirty="0"/>
          </a:p>
          <a:p>
            <a:pPr algn="just">
              <a:spcAft>
                <a:spcPts val="300"/>
              </a:spcAft>
              <a:buSzPct val="25000"/>
            </a:pPr>
            <a:endParaRPr lang="fi-FI" dirty="0"/>
          </a:p>
          <a:p>
            <a:pPr algn="just">
              <a:spcAft>
                <a:spcPts val="300"/>
              </a:spcAft>
              <a:buSzPct val="25000"/>
            </a:pPr>
            <a:endParaRPr lang="fi-FI" dirty="0"/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sz="1500" b="0" i="1" u="none" strike="noStrike" cap="none" dirty="0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rPr>
              <a:t>KUVA 2. Mittausarvoja visualisoituna</a:t>
            </a: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dirty="0"/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sz="1500" b="1" i="0" u="none" strike="noStrike" cap="none" dirty="0">
                <a:latin typeface="Arial Narrow"/>
                <a:ea typeface="Arial Narrow"/>
                <a:cs typeface="Arial Narrow"/>
              </a:rPr>
              <a:t>Koneäly suunnan laskemisessa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nRF 5340 –alustan haluttiin pystyvän laskemaan mihin kuudesta eri suunnasta se osoittaa milläkin hetkellä. Toteutimme suunnan laskemiseen kaksi koneoppimisalgoritmia; kirjoitimme itse k-keskiarvoklusterointialgoritmin (Kuva 2) sekä koulutimme lisätyönä Keras-kirjastoa käyttämällä  yksikerroksisen konvoluu-tioneuroverkon. 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Algoritmit koulutettuamme loimme nRF 5340 -alustalle ohjelmat, jotka toistivat anturitiedon käsittelyssä samat askeleet kuin kouluttamamme algoritmit. Toimme ohjelmiin opetettujen algoritmien lopulliset muuttujat, eli k-keskiarvon keskipisteet ja neuroverkon neuronien painokertoimet sekä bias-arvot.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3"/>
          </p:nvPr>
        </p:nvSpPr>
        <p:spPr>
          <a:xfrm>
            <a:off x="6389124" y="2735385"/>
            <a:ext cx="2960999" cy="8931274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Projektin eteneminen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Hengissä ollaan</a:t>
            </a: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0" i="1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>
              <a:spcAft>
                <a:spcPts val="300"/>
              </a:spcAft>
              <a:buSzPct val="25000"/>
            </a:pPr>
            <a:r>
              <a:rPr lang="fi-FI" sz="1500" b="0" i="1" u="none" strike="noStrike" cap="none" dirty="0">
                <a:latin typeface="Arial Narrow"/>
                <a:ea typeface="Arial Narrow"/>
                <a:cs typeface="Arial Narrow"/>
                <a:sym typeface="Arial Narrow"/>
              </a:rPr>
              <a:t>KUVA 3. </a:t>
            </a:r>
            <a:r>
              <a:rPr lang="fi-FI" i="1" dirty="0"/>
              <a:t>-</a:t>
            </a:r>
            <a:endParaRPr lang="fi-FI" sz="1500" b="0" i="1" u="none" strike="noStrike" cap="none" dirty="0">
              <a:latin typeface="Arial Narrow"/>
              <a:ea typeface="Arial Narrow"/>
              <a:cs typeface="Arial Narrow"/>
              <a:sym typeface="Arial Narro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 Narrow"/>
              <a:buNone/>
            </a:pPr>
            <a:endParaRPr lang="fi-FI" sz="1500" b="1" i="0" u="none" strike="noStrike" cap="none" dirty="0">
              <a:solidFill>
                <a:schemeClr val="dk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>
              <a:spcAft>
                <a:spcPts val="300"/>
              </a:spcAft>
              <a:buSzPct val="25000"/>
            </a:pPr>
            <a:r>
              <a:rPr lang="fi-FI" sz="1500" b="1" i="0" u="none" strike="noStrike" cap="none" dirty="0">
                <a:latin typeface="Arial Narrow"/>
                <a:ea typeface="Arial Narrow"/>
                <a:cs typeface="Arial Narrow"/>
              </a:rPr>
              <a:t>Lopputulos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/>
              <a:t>Hyvin sujui</a:t>
            </a:r>
          </a:p>
          <a:p>
            <a:pPr>
              <a:spcAft>
                <a:spcPts val="300"/>
              </a:spcAft>
              <a:buSzPct val="25000"/>
            </a:pPr>
            <a:endParaRPr lang="fi-FI" dirty="0"/>
          </a:p>
          <a:p>
            <a:pPr lvl="0" rtl="0">
              <a:spcAft>
                <a:spcPts val="300"/>
              </a:spcAft>
              <a:buClr>
                <a:schemeClr val="dk1"/>
              </a:buClr>
              <a:buSzPct val="25000"/>
              <a:buFont typeface="Arial Narrow"/>
              <a:buNone/>
            </a:pPr>
            <a:r>
              <a:rPr lang="fi-FI" b="1" dirty="0"/>
              <a:t>Lähteet</a:t>
            </a:r>
          </a:p>
          <a:p>
            <a:pPr algn="just">
              <a:spcAft>
                <a:spcPts val="300"/>
              </a:spcAft>
              <a:buSzPct val="25000"/>
            </a:pPr>
            <a:r>
              <a:rPr lang="fi-FI" dirty="0">
                <a:sym typeface="Arial"/>
              </a:rPr>
              <a:t>Onko meillä tässä edes sellaisia?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71F536-44A0-4244-AEA3-2A3308C35A78}"/>
              </a:ext>
            </a:extLst>
          </p:cNvPr>
          <p:cNvSpPr txBox="1"/>
          <p:nvPr/>
        </p:nvSpPr>
        <p:spPr>
          <a:xfrm>
            <a:off x="0" y="1"/>
            <a:ext cx="9601200" cy="2512363"/>
          </a:xfrm>
          <a:prstGeom prst="rect">
            <a:avLst/>
          </a:prstGeom>
          <a:solidFill>
            <a:srgbClr val="49B7CD"/>
          </a:solidFill>
        </p:spPr>
        <p:txBody>
          <a:bodyPr wrap="square" rtlCol="0">
            <a:spAutoFit/>
          </a:bodyPr>
          <a:lstStyle/>
          <a:p>
            <a:endParaRPr lang="fi-FI"/>
          </a:p>
        </p:txBody>
      </p:sp>
      <p:sp>
        <p:nvSpPr>
          <p:cNvPr id="20" name="Shape 31">
            <a:extLst>
              <a:ext uri="{FF2B5EF4-FFF2-40B4-BE49-F238E27FC236}">
                <a16:creationId xmlns:a16="http://schemas.microsoft.com/office/drawing/2014/main" id="{859BFD2F-6FEA-4047-9872-26C84A7E2CCE}"/>
              </a:ext>
            </a:extLst>
          </p:cNvPr>
          <p:cNvSpPr txBox="1"/>
          <p:nvPr/>
        </p:nvSpPr>
        <p:spPr>
          <a:xfrm>
            <a:off x="502152" y="909737"/>
            <a:ext cx="8700800" cy="797139"/>
          </a:xfrm>
          <a:prstGeom prst="rect">
            <a:avLst/>
          </a:prstGeom>
          <a:noFill/>
          <a:ln>
            <a:noFill/>
          </a:ln>
        </p:spPr>
        <p:txBody>
          <a:bodyPr lIns="122175" tIns="61075" rIns="122175" bIns="610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Arial Narrow"/>
              <a:buNone/>
            </a:pPr>
            <a:r>
              <a:rPr lang="fi-FI" sz="24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Tietoliikenteen sovellusprojekti</a:t>
            </a:r>
          </a:p>
        </p:txBody>
      </p:sp>
      <p:sp>
        <p:nvSpPr>
          <p:cNvPr id="21" name="Shape 32">
            <a:extLst>
              <a:ext uri="{FF2B5EF4-FFF2-40B4-BE49-F238E27FC236}">
                <a16:creationId xmlns:a16="http://schemas.microsoft.com/office/drawing/2014/main" id="{7D212599-4D1E-487D-BEF3-D88E6AB7AD30}"/>
              </a:ext>
            </a:extLst>
          </p:cNvPr>
          <p:cNvSpPr txBox="1"/>
          <p:nvPr/>
        </p:nvSpPr>
        <p:spPr>
          <a:xfrm>
            <a:off x="502152" y="1850779"/>
            <a:ext cx="8700800" cy="661585"/>
          </a:xfrm>
          <a:prstGeom prst="rect">
            <a:avLst/>
          </a:prstGeom>
          <a:noFill/>
          <a:ln>
            <a:noFill/>
          </a:ln>
        </p:spPr>
        <p:txBody>
          <a:bodyPr lIns="122175" tIns="0" rIns="122175" bIns="0" anchor="t" anchorCtr="0">
            <a:noAutofit/>
          </a:bodyPr>
          <a:lstStyle/>
          <a:p>
            <a:pPr marL="0" marR="0" lvl="0" algn="l" rtl="0">
              <a:spcBef>
                <a:spcPts val="0"/>
              </a:spcBef>
              <a:buSzPct val="25000"/>
              <a:buNone/>
            </a:pPr>
            <a:r>
              <a:rPr lang="fi-FI" sz="12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Jenna Salmela, Antti Seppänen</a:t>
            </a:r>
          </a:p>
          <a:p>
            <a:pPr lvl="0">
              <a:buSzPct val="25000"/>
            </a:pPr>
            <a:r>
              <a:rPr lang="fi-FI" sz="1200" dirty="0">
                <a:solidFill>
                  <a:schemeClr val="bg1"/>
                </a:solidFill>
                <a:latin typeface="Arial Narrow"/>
                <a:ea typeface="Arial Narrow"/>
                <a:cs typeface="Arial Narrow"/>
                <a:sym typeface="Arial Narrow"/>
              </a:rPr>
              <a:t>Tietotekniikan tutkinto-ohjelma, laiteläheinen ohjelmointi / tietoliikenteen sovellusprojekti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EA0F3090-C75C-4395-BF3C-A952D427D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708" y="142675"/>
            <a:ext cx="3176416" cy="767060"/>
          </a:xfrm>
          <a:prstGeom prst="rect">
            <a:avLst/>
          </a:prstGeom>
        </p:spPr>
      </p:pic>
      <p:pic>
        <p:nvPicPr>
          <p:cNvPr id="6" name="Picture 5" descr="A computer with wires connected to it&#10;&#10;Description automatically generated">
            <a:extLst>
              <a:ext uri="{FF2B5EF4-FFF2-40B4-BE49-F238E27FC236}">
                <a16:creationId xmlns:a16="http://schemas.microsoft.com/office/drawing/2014/main" id="{8E207FD2-0EF1-496A-AD8B-8770E5A15B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218" y="5943600"/>
            <a:ext cx="2667000" cy="20002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 descr="A graph of a graph with numbers and points&#10;&#10;Description automatically generated with medium confidence">
            <a:extLst>
              <a:ext uri="{FF2B5EF4-FFF2-40B4-BE49-F238E27FC236}">
                <a16:creationId xmlns:a16="http://schemas.microsoft.com/office/drawing/2014/main" id="{AE120FA3-97D2-4BE8-127E-1998A8B748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5968" y="4487885"/>
            <a:ext cx="2695791" cy="22308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amk oranssi">
  <a:themeElements>
    <a:clrScheme name="Oamk oranssi 2">
      <a:dk1>
        <a:srgbClr val="000000"/>
      </a:dk1>
      <a:lt1>
        <a:srgbClr val="FFFFFF"/>
      </a:lt1>
      <a:dk2>
        <a:srgbClr val="FD7813"/>
      </a:dk2>
      <a:lt2>
        <a:srgbClr val="E6E6E6"/>
      </a:lt2>
      <a:accent1>
        <a:srgbClr val="FD7813"/>
      </a:accent1>
      <a:accent2>
        <a:srgbClr val="FFA558"/>
      </a:accent2>
      <a:accent3>
        <a:srgbClr val="FFBC86"/>
      </a:accent3>
      <a:accent4>
        <a:srgbClr val="FFD3B1"/>
      </a:accent4>
      <a:accent5>
        <a:srgbClr val="FFE9D9"/>
      </a:accent5>
      <a:accent6>
        <a:srgbClr val="F7F4EC"/>
      </a:accent6>
      <a:hlink>
        <a:srgbClr val="2E809E"/>
      </a:hlink>
      <a:folHlink>
        <a:srgbClr val="3CA5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184</Words>
  <Application>Microsoft Office PowerPoint</Application>
  <PresentationFormat>A3 Paper (297x420 mm)</PresentationFormat>
  <Paragraphs>51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Arial Narrow</vt:lpstr>
      <vt:lpstr>Arial</vt:lpstr>
      <vt:lpstr>Oamk oranssi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Posterikypsyysnäyte</dc:title>
  <dc:creator>Oamk Tietotekniikka</dc:creator>
  <cp:lastModifiedBy>Jenna Salmela</cp:lastModifiedBy>
  <cp:revision>18</cp:revision>
  <dcterms:modified xsi:type="dcterms:W3CDTF">2024-11-28T13:55:20Z</dcterms:modified>
</cp:coreProperties>
</file>

<file path=docProps/thumbnail.jpeg>
</file>